
<file path=[Content_Types].xml><?xml version="1.0" encoding="utf-8"?>
<Types xmlns="http://schemas.openxmlformats.org/package/2006/content-types">
  <Override PartName="/ppt/diagrams/drawing2.xml" ContentType="application/vnd.ms-office.drawingml.diagramDrawing+xml"/>
  <Override PartName="/ppt/slides/slide18.xml" ContentType="application/vnd.openxmlformats-officedocument.presentationml.slide+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Default Extension="png" ContentType="image/png"/>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1.xml" ContentType="application/vnd.ms-office.drawingml.diagramDrawing+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0"/>
  </p:notesMasterIdLst>
  <p:sldIdLst>
    <p:sldId id="257" r:id="rId2"/>
    <p:sldId id="274" r:id="rId3"/>
    <p:sldId id="266" r:id="rId4"/>
    <p:sldId id="256" r:id="rId5"/>
    <p:sldId id="260" r:id="rId6"/>
    <p:sldId id="258" r:id="rId7"/>
    <p:sldId id="261" r:id="rId8"/>
    <p:sldId id="262" r:id="rId9"/>
    <p:sldId id="263" r:id="rId10"/>
    <p:sldId id="264" r:id="rId11"/>
    <p:sldId id="268" r:id="rId12"/>
    <p:sldId id="265" r:id="rId13"/>
    <p:sldId id="269" r:id="rId14"/>
    <p:sldId id="267" r:id="rId15"/>
    <p:sldId id="270" r:id="rId16"/>
    <p:sldId id="273" r:id="rId17"/>
    <p:sldId id="271" r:id="rId18"/>
    <p:sldId id="272"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4" d="100"/>
          <a:sy n="74" d="100"/>
        </p:scale>
        <p:origin x="-155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F5A823-8DA1-9441-A328-81610138227D}" type="doc">
      <dgm:prSet loTypeId="urn:microsoft.com/office/officeart/2005/8/layout/process1" loCatId="process" qsTypeId="urn:microsoft.com/office/officeart/2005/8/quickstyle/simple4" qsCatId="simple" csTypeId="urn:microsoft.com/office/officeart/2005/8/colors/accent1_2" csCatId="accent1" phldr="1"/>
      <dgm:spPr/>
    </dgm:pt>
    <dgm:pt modelId="{9EC54381-D6DC-2C47-B4C5-AEF07294BBFE}">
      <dgm:prSet phldrT="[Text]"/>
      <dgm:spPr/>
      <dgm:t>
        <a:bodyPr/>
        <a:lstStyle/>
        <a:p>
          <a:r>
            <a:rPr lang="en-US" dirty="0" smtClean="0"/>
            <a:t>Proposal</a:t>
          </a:r>
          <a:endParaRPr lang="en-US" dirty="0"/>
        </a:p>
      </dgm:t>
    </dgm:pt>
    <dgm:pt modelId="{2FAF25F7-8E98-8645-9DA2-B4F0C322DB65}" type="parTrans" cxnId="{0980FB56-3CB4-9B45-9380-100DE62869BC}">
      <dgm:prSet/>
      <dgm:spPr/>
      <dgm:t>
        <a:bodyPr/>
        <a:lstStyle/>
        <a:p>
          <a:endParaRPr lang="en-US"/>
        </a:p>
      </dgm:t>
    </dgm:pt>
    <dgm:pt modelId="{F3023412-B8AA-354A-AF10-33A7A493C67B}" type="sibTrans" cxnId="{0980FB56-3CB4-9B45-9380-100DE62869BC}">
      <dgm:prSet/>
      <dgm:spPr/>
      <dgm:t>
        <a:bodyPr/>
        <a:lstStyle/>
        <a:p>
          <a:endParaRPr lang="en-US"/>
        </a:p>
      </dgm:t>
    </dgm:pt>
    <dgm:pt modelId="{6606C232-3FD7-854C-AA7F-1ECFD7456DAB}">
      <dgm:prSet phldrT="[Text]"/>
      <dgm:spPr/>
      <dgm:t>
        <a:bodyPr/>
        <a:lstStyle/>
        <a:p>
          <a:r>
            <a:rPr lang="en-US" dirty="0" err="1" smtClean="0"/>
            <a:t>CoordBoard</a:t>
          </a:r>
          <a:endParaRPr lang="en-US" dirty="0"/>
        </a:p>
      </dgm:t>
    </dgm:pt>
    <dgm:pt modelId="{AE6C6367-ED3A-8746-AE45-C4E0DD479518}" type="parTrans" cxnId="{4AE32478-6479-954D-89AC-62BAE812D13C}">
      <dgm:prSet/>
      <dgm:spPr/>
      <dgm:t>
        <a:bodyPr/>
        <a:lstStyle/>
        <a:p>
          <a:endParaRPr lang="en-US"/>
        </a:p>
      </dgm:t>
    </dgm:pt>
    <dgm:pt modelId="{CC9597E7-E33F-FB48-A291-0BBD0DC702ED}" type="sibTrans" cxnId="{4AE32478-6479-954D-89AC-62BAE812D13C}">
      <dgm:prSet/>
      <dgm:spPr/>
      <dgm:t>
        <a:bodyPr/>
        <a:lstStyle/>
        <a:p>
          <a:endParaRPr lang="en-US"/>
        </a:p>
      </dgm:t>
    </dgm:pt>
    <dgm:pt modelId="{DE8FAF02-1E33-CE42-9FF5-F8C2D122079B}">
      <dgm:prSet phldrT="[Text]"/>
      <dgm:spPr>
        <a:solidFill>
          <a:srgbClr val="008000"/>
        </a:solidFill>
      </dgm:spPr>
      <dgm:t>
        <a:bodyPr/>
        <a:lstStyle/>
        <a:p>
          <a:r>
            <a:rPr lang="en-US" dirty="0" smtClean="0"/>
            <a:t>Town Meeting</a:t>
          </a:r>
          <a:endParaRPr lang="en-US" dirty="0"/>
        </a:p>
      </dgm:t>
    </dgm:pt>
    <dgm:pt modelId="{ED2816C5-8884-E748-818A-F3AC0C22D12C}" type="parTrans" cxnId="{D6C1A220-7E67-284C-8AC9-87622FE9118B}">
      <dgm:prSet/>
      <dgm:spPr/>
      <dgm:t>
        <a:bodyPr/>
        <a:lstStyle/>
        <a:p>
          <a:endParaRPr lang="en-US"/>
        </a:p>
      </dgm:t>
    </dgm:pt>
    <dgm:pt modelId="{6545CA4D-C9FD-B842-BF06-478C6679AF2F}" type="sibTrans" cxnId="{D6C1A220-7E67-284C-8AC9-87622FE9118B}">
      <dgm:prSet/>
      <dgm:spPr/>
      <dgm:t>
        <a:bodyPr/>
        <a:lstStyle/>
        <a:p>
          <a:endParaRPr lang="en-US"/>
        </a:p>
      </dgm:t>
    </dgm:pt>
    <dgm:pt modelId="{EF38DB3F-7AD1-EB48-88CC-AF16E19AC738}" type="pres">
      <dgm:prSet presAssocID="{A6F5A823-8DA1-9441-A328-81610138227D}" presName="Name0" presStyleCnt="0">
        <dgm:presLayoutVars>
          <dgm:dir/>
          <dgm:resizeHandles val="exact"/>
        </dgm:presLayoutVars>
      </dgm:prSet>
      <dgm:spPr/>
    </dgm:pt>
    <dgm:pt modelId="{4B4FB502-B7AC-D648-A009-B82E19898F68}" type="pres">
      <dgm:prSet presAssocID="{9EC54381-D6DC-2C47-B4C5-AEF07294BBFE}" presName="node" presStyleLbl="node1" presStyleIdx="0" presStyleCnt="3">
        <dgm:presLayoutVars>
          <dgm:bulletEnabled val="1"/>
        </dgm:presLayoutVars>
      </dgm:prSet>
      <dgm:spPr/>
      <dgm:t>
        <a:bodyPr/>
        <a:lstStyle/>
        <a:p>
          <a:endParaRPr lang="en-US"/>
        </a:p>
      </dgm:t>
    </dgm:pt>
    <dgm:pt modelId="{F799FFFB-503A-2547-A43F-D3491D1B629A}" type="pres">
      <dgm:prSet presAssocID="{F3023412-B8AA-354A-AF10-33A7A493C67B}" presName="sibTrans" presStyleLbl="sibTrans2D1" presStyleIdx="0" presStyleCnt="2"/>
      <dgm:spPr/>
    </dgm:pt>
    <dgm:pt modelId="{6E11FA12-D389-394B-9CB2-AB987118892F}" type="pres">
      <dgm:prSet presAssocID="{F3023412-B8AA-354A-AF10-33A7A493C67B}" presName="connectorText" presStyleLbl="sibTrans2D1" presStyleIdx="0" presStyleCnt="2"/>
      <dgm:spPr/>
    </dgm:pt>
    <dgm:pt modelId="{814F55AD-D55D-364A-B5FE-C76BE2E9F78D}" type="pres">
      <dgm:prSet presAssocID="{6606C232-3FD7-854C-AA7F-1ECFD7456DAB}" presName="node" presStyleLbl="node1" presStyleIdx="1" presStyleCnt="3">
        <dgm:presLayoutVars>
          <dgm:bulletEnabled val="1"/>
        </dgm:presLayoutVars>
      </dgm:prSet>
      <dgm:spPr/>
      <dgm:t>
        <a:bodyPr/>
        <a:lstStyle/>
        <a:p>
          <a:endParaRPr lang="en-US"/>
        </a:p>
      </dgm:t>
    </dgm:pt>
    <dgm:pt modelId="{9D07E31A-DEB5-414A-A44B-8191F55F01FE}" type="pres">
      <dgm:prSet presAssocID="{CC9597E7-E33F-FB48-A291-0BBD0DC702ED}" presName="sibTrans" presStyleLbl="sibTrans2D1" presStyleIdx="1" presStyleCnt="2"/>
      <dgm:spPr/>
    </dgm:pt>
    <dgm:pt modelId="{8F11D30E-0B74-0C4B-8238-A8AD61A4F124}" type="pres">
      <dgm:prSet presAssocID="{CC9597E7-E33F-FB48-A291-0BBD0DC702ED}" presName="connectorText" presStyleLbl="sibTrans2D1" presStyleIdx="1" presStyleCnt="2"/>
      <dgm:spPr/>
    </dgm:pt>
    <dgm:pt modelId="{5BA642AF-9A17-5949-9545-EC2528EAE685}" type="pres">
      <dgm:prSet presAssocID="{DE8FAF02-1E33-CE42-9FF5-F8C2D122079B}" presName="node" presStyleLbl="node1" presStyleIdx="2" presStyleCnt="3" custLinFactY="52533" custLinFactNeighborX="837" custLinFactNeighborY="100000">
        <dgm:presLayoutVars>
          <dgm:bulletEnabled val="1"/>
        </dgm:presLayoutVars>
      </dgm:prSet>
      <dgm:spPr/>
      <dgm:t>
        <a:bodyPr/>
        <a:lstStyle/>
        <a:p>
          <a:endParaRPr lang="en-US"/>
        </a:p>
      </dgm:t>
    </dgm:pt>
  </dgm:ptLst>
  <dgm:cxnLst>
    <dgm:cxn modelId="{390C7268-8A10-584F-AAFE-71D408BB0D49}" type="presOf" srcId="{6606C232-3FD7-854C-AA7F-1ECFD7456DAB}" destId="{814F55AD-D55D-364A-B5FE-C76BE2E9F78D}" srcOrd="0" destOrd="0" presId="urn:microsoft.com/office/officeart/2005/8/layout/process1"/>
    <dgm:cxn modelId="{0980FB56-3CB4-9B45-9380-100DE62869BC}" srcId="{A6F5A823-8DA1-9441-A328-81610138227D}" destId="{9EC54381-D6DC-2C47-B4C5-AEF07294BBFE}" srcOrd="0" destOrd="0" parTransId="{2FAF25F7-8E98-8645-9DA2-B4F0C322DB65}" sibTransId="{F3023412-B8AA-354A-AF10-33A7A493C67B}"/>
    <dgm:cxn modelId="{39CF0B41-D901-9343-B222-1C1BBF803964}" type="presOf" srcId="{CC9597E7-E33F-FB48-A291-0BBD0DC702ED}" destId="{9D07E31A-DEB5-414A-A44B-8191F55F01FE}" srcOrd="0" destOrd="0" presId="urn:microsoft.com/office/officeart/2005/8/layout/process1"/>
    <dgm:cxn modelId="{D6C1A220-7E67-284C-8AC9-87622FE9118B}" srcId="{A6F5A823-8DA1-9441-A328-81610138227D}" destId="{DE8FAF02-1E33-CE42-9FF5-F8C2D122079B}" srcOrd="2" destOrd="0" parTransId="{ED2816C5-8884-E748-818A-F3AC0C22D12C}" sibTransId="{6545CA4D-C9FD-B842-BF06-478C6679AF2F}"/>
    <dgm:cxn modelId="{EAD5B9D2-5C29-1445-9DC5-A1D0901A9FF5}" type="presOf" srcId="{CC9597E7-E33F-FB48-A291-0BBD0DC702ED}" destId="{8F11D30E-0B74-0C4B-8238-A8AD61A4F124}" srcOrd="1" destOrd="0" presId="urn:microsoft.com/office/officeart/2005/8/layout/process1"/>
    <dgm:cxn modelId="{4863B076-E47F-264D-8160-1896A770DA43}" type="presOf" srcId="{F3023412-B8AA-354A-AF10-33A7A493C67B}" destId="{F799FFFB-503A-2547-A43F-D3491D1B629A}" srcOrd="0" destOrd="0" presId="urn:microsoft.com/office/officeart/2005/8/layout/process1"/>
    <dgm:cxn modelId="{A835FAB5-D5D8-4743-861E-17F36F177FA6}" type="presOf" srcId="{9EC54381-D6DC-2C47-B4C5-AEF07294BBFE}" destId="{4B4FB502-B7AC-D648-A009-B82E19898F68}" srcOrd="0" destOrd="0" presId="urn:microsoft.com/office/officeart/2005/8/layout/process1"/>
    <dgm:cxn modelId="{4AE32478-6479-954D-89AC-62BAE812D13C}" srcId="{A6F5A823-8DA1-9441-A328-81610138227D}" destId="{6606C232-3FD7-854C-AA7F-1ECFD7456DAB}" srcOrd="1" destOrd="0" parTransId="{AE6C6367-ED3A-8746-AE45-C4E0DD479518}" sibTransId="{CC9597E7-E33F-FB48-A291-0BBD0DC702ED}"/>
    <dgm:cxn modelId="{36256163-3731-FE4B-975F-6E1DB2FAF307}" type="presOf" srcId="{A6F5A823-8DA1-9441-A328-81610138227D}" destId="{EF38DB3F-7AD1-EB48-88CC-AF16E19AC738}" srcOrd="0" destOrd="0" presId="urn:microsoft.com/office/officeart/2005/8/layout/process1"/>
    <dgm:cxn modelId="{9AC6C0DD-D606-7E4F-AB7A-BA8F5B2CC312}" type="presOf" srcId="{F3023412-B8AA-354A-AF10-33A7A493C67B}" destId="{6E11FA12-D389-394B-9CB2-AB987118892F}" srcOrd="1" destOrd="0" presId="urn:microsoft.com/office/officeart/2005/8/layout/process1"/>
    <dgm:cxn modelId="{37F3FA9A-F75E-1145-8069-B79EB14333CE}" type="presOf" srcId="{DE8FAF02-1E33-CE42-9FF5-F8C2D122079B}" destId="{5BA642AF-9A17-5949-9545-EC2528EAE685}" srcOrd="0" destOrd="0" presId="urn:microsoft.com/office/officeart/2005/8/layout/process1"/>
    <dgm:cxn modelId="{EB6C6C7A-36AD-A043-924D-F47C87F9A129}" type="presParOf" srcId="{EF38DB3F-7AD1-EB48-88CC-AF16E19AC738}" destId="{4B4FB502-B7AC-D648-A009-B82E19898F68}" srcOrd="0" destOrd="0" presId="urn:microsoft.com/office/officeart/2005/8/layout/process1"/>
    <dgm:cxn modelId="{8DB56BA2-61FC-6F44-B15D-B5FF80972972}" type="presParOf" srcId="{EF38DB3F-7AD1-EB48-88CC-AF16E19AC738}" destId="{F799FFFB-503A-2547-A43F-D3491D1B629A}" srcOrd="1" destOrd="0" presId="urn:microsoft.com/office/officeart/2005/8/layout/process1"/>
    <dgm:cxn modelId="{73F3404D-A7C7-824F-B630-53939B492929}" type="presParOf" srcId="{F799FFFB-503A-2547-A43F-D3491D1B629A}" destId="{6E11FA12-D389-394B-9CB2-AB987118892F}" srcOrd="0" destOrd="0" presId="urn:microsoft.com/office/officeart/2005/8/layout/process1"/>
    <dgm:cxn modelId="{50051954-1955-0E45-B3B8-A3DDE7BA627F}" type="presParOf" srcId="{EF38DB3F-7AD1-EB48-88CC-AF16E19AC738}" destId="{814F55AD-D55D-364A-B5FE-C76BE2E9F78D}" srcOrd="2" destOrd="0" presId="urn:microsoft.com/office/officeart/2005/8/layout/process1"/>
    <dgm:cxn modelId="{E9149970-F686-4849-B086-90D678DCB2EC}" type="presParOf" srcId="{EF38DB3F-7AD1-EB48-88CC-AF16E19AC738}" destId="{9D07E31A-DEB5-414A-A44B-8191F55F01FE}" srcOrd="3" destOrd="0" presId="urn:microsoft.com/office/officeart/2005/8/layout/process1"/>
    <dgm:cxn modelId="{15A78D2D-5403-B846-B5D3-FD59DAAEBCAE}" type="presParOf" srcId="{9D07E31A-DEB5-414A-A44B-8191F55F01FE}" destId="{8F11D30E-0B74-0C4B-8238-A8AD61A4F124}" srcOrd="0" destOrd="0" presId="urn:microsoft.com/office/officeart/2005/8/layout/process1"/>
    <dgm:cxn modelId="{405A49C5-40E6-4C4A-B9E3-6A6090AA258D}" type="presParOf" srcId="{EF38DB3F-7AD1-EB48-88CC-AF16E19AC738}" destId="{5BA642AF-9A17-5949-9545-EC2528EAE685}"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7C679D-812F-604B-ACB7-F17FDCA86068}" type="doc">
      <dgm:prSet loTypeId="urn:microsoft.com/office/officeart/2005/8/layout/process1" loCatId="process" qsTypeId="urn:microsoft.com/office/officeart/2005/8/quickstyle/simple4" qsCatId="simple" csTypeId="urn:microsoft.com/office/officeart/2005/8/colors/accent1_2" csCatId="accent1" phldr="1"/>
      <dgm:spPr/>
    </dgm:pt>
    <dgm:pt modelId="{F558C501-C2D7-C54F-9B60-10173FC7D619}">
      <dgm:prSet phldrT="[Text]"/>
      <dgm:spPr/>
      <dgm:t>
        <a:bodyPr/>
        <a:lstStyle/>
        <a:p>
          <a:r>
            <a:rPr lang="en-US" dirty="0" smtClean="0"/>
            <a:t>General Idea</a:t>
          </a:r>
          <a:endParaRPr lang="en-US" dirty="0"/>
        </a:p>
      </dgm:t>
    </dgm:pt>
    <dgm:pt modelId="{D2710784-C12D-FF4D-80C0-0090862A1F7D}" type="parTrans" cxnId="{7664244E-A961-3E4B-8C7A-03BB67663D84}">
      <dgm:prSet/>
      <dgm:spPr/>
      <dgm:t>
        <a:bodyPr/>
        <a:lstStyle/>
        <a:p>
          <a:endParaRPr lang="en-US"/>
        </a:p>
      </dgm:t>
    </dgm:pt>
    <dgm:pt modelId="{2D609070-2767-214E-B4A2-EE0E8A523EA0}" type="sibTrans" cxnId="{7664244E-A961-3E4B-8C7A-03BB67663D84}">
      <dgm:prSet/>
      <dgm:spPr/>
      <dgm:t>
        <a:bodyPr/>
        <a:lstStyle/>
        <a:p>
          <a:endParaRPr lang="en-US"/>
        </a:p>
      </dgm:t>
    </dgm:pt>
    <dgm:pt modelId="{34BEAEA1-0555-A44E-BD66-BD84BD7657B1}">
      <dgm:prSet phldrT="[Text]"/>
      <dgm:spPr/>
      <dgm:t>
        <a:bodyPr/>
        <a:lstStyle/>
        <a:p>
          <a:r>
            <a:rPr lang="en-US" dirty="0" err="1" smtClean="0"/>
            <a:t>CoordBoard</a:t>
          </a:r>
          <a:endParaRPr lang="en-US" dirty="0"/>
        </a:p>
      </dgm:t>
    </dgm:pt>
    <dgm:pt modelId="{4821D455-767B-1642-84C9-280BBF16B68D}" type="parTrans" cxnId="{49CB27C8-62E9-2A45-B4CB-87979AF125D6}">
      <dgm:prSet/>
      <dgm:spPr/>
      <dgm:t>
        <a:bodyPr/>
        <a:lstStyle/>
        <a:p>
          <a:endParaRPr lang="en-US"/>
        </a:p>
      </dgm:t>
    </dgm:pt>
    <dgm:pt modelId="{7611F470-8867-9A48-8876-B7D43AA5CE92}" type="sibTrans" cxnId="{49CB27C8-62E9-2A45-B4CB-87979AF125D6}">
      <dgm:prSet/>
      <dgm:spPr/>
      <dgm:t>
        <a:bodyPr/>
        <a:lstStyle/>
        <a:p>
          <a:endParaRPr lang="en-US"/>
        </a:p>
      </dgm:t>
    </dgm:pt>
    <dgm:pt modelId="{2E3FFF00-296D-484A-B9A8-8B63C1F41B49}">
      <dgm:prSet phldrT="[Text]"/>
      <dgm:spPr/>
      <dgm:t>
        <a:bodyPr/>
        <a:lstStyle/>
        <a:p>
          <a:r>
            <a:rPr lang="en-US" dirty="0" smtClean="0"/>
            <a:t>Scope Group</a:t>
          </a:r>
          <a:endParaRPr lang="en-US" dirty="0"/>
        </a:p>
      </dgm:t>
    </dgm:pt>
    <dgm:pt modelId="{A3F92ACB-14D9-2C40-90DE-B9F22EBB34C5}" type="parTrans" cxnId="{618B1524-1C7A-8444-8BAA-33BAAB1E10FB}">
      <dgm:prSet/>
      <dgm:spPr/>
      <dgm:t>
        <a:bodyPr/>
        <a:lstStyle/>
        <a:p>
          <a:endParaRPr lang="en-US"/>
        </a:p>
      </dgm:t>
    </dgm:pt>
    <dgm:pt modelId="{BA0CC9D6-CC81-F44A-8564-B19435E5D300}" type="sibTrans" cxnId="{618B1524-1C7A-8444-8BAA-33BAAB1E10FB}">
      <dgm:prSet/>
      <dgm:spPr/>
      <dgm:t>
        <a:bodyPr/>
        <a:lstStyle/>
        <a:p>
          <a:endParaRPr lang="en-US"/>
        </a:p>
      </dgm:t>
    </dgm:pt>
    <dgm:pt modelId="{B158A5E2-0FD3-AC46-8E22-B7D8B03856A9}">
      <dgm:prSet/>
      <dgm:spPr/>
      <dgm:t>
        <a:bodyPr/>
        <a:lstStyle/>
        <a:p>
          <a:r>
            <a:rPr lang="en-US" dirty="0" err="1" smtClean="0"/>
            <a:t>CoordBoard</a:t>
          </a:r>
          <a:endParaRPr lang="en-US" dirty="0"/>
        </a:p>
      </dgm:t>
    </dgm:pt>
    <dgm:pt modelId="{0CC3FE68-C25C-C549-A8C3-F46E8247A91B}" type="parTrans" cxnId="{72102E64-26FF-0241-A0FC-8B53F8EA52AE}">
      <dgm:prSet/>
      <dgm:spPr/>
      <dgm:t>
        <a:bodyPr/>
        <a:lstStyle/>
        <a:p>
          <a:endParaRPr lang="en-US"/>
        </a:p>
      </dgm:t>
    </dgm:pt>
    <dgm:pt modelId="{A6C26C75-3F26-E444-849A-4FB59A35FBC9}" type="sibTrans" cxnId="{72102E64-26FF-0241-A0FC-8B53F8EA52AE}">
      <dgm:prSet/>
      <dgm:spPr/>
      <dgm:t>
        <a:bodyPr/>
        <a:lstStyle/>
        <a:p>
          <a:endParaRPr lang="en-US"/>
        </a:p>
      </dgm:t>
    </dgm:pt>
    <dgm:pt modelId="{ECC87170-9DCA-1745-B63A-AA320916379A}" type="pres">
      <dgm:prSet presAssocID="{4E7C679D-812F-604B-ACB7-F17FDCA86068}" presName="Name0" presStyleCnt="0">
        <dgm:presLayoutVars>
          <dgm:dir/>
          <dgm:resizeHandles val="exact"/>
        </dgm:presLayoutVars>
      </dgm:prSet>
      <dgm:spPr/>
    </dgm:pt>
    <dgm:pt modelId="{1EA5E253-8BAE-064F-8442-10FE58C2112A}" type="pres">
      <dgm:prSet presAssocID="{F558C501-C2D7-C54F-9B60-10173FC7D619}" presName="node" presStyleLbl="node1" presStyleIdx="0" presStyleCnt="4">
        <dgm:presLayoutVars>
          <dgm:bulletEnabled val="1"/>
        </dgm:presLayoutVars>
      </dgm:prSet>
      <dgm:spPr/>
      <dgm:t>
        <a:bodyPr/>
        <a:lstStyle/>
        <a:p>
          <a:endParaRPr lang="en-US"/>
        </a:p>
      </dgm:t>
    </dgm:pt>
    <dgm:pt modelId="{A11902BD-87DF-BA42-A0D3-CC9CC55F0781}" type="pres">
      <dgm:prSet presAssocID="{2D609070-2767-214E-B4A2-EE0E8A523EA0}" presName="sibTrans" presStyleLbl="sibTrans2D1" presStyleIdx="0" presStyleCnt="3"/>
      <dgm:spPr/>
    </dgm:pt>
    <dgm:pt modelId="{5C5950E4-2DE8-234C-B0FB-32BB75F73B0E}" type="pres">
      <dgm:prSet presAssocID="{2D609070-2767-214E-B4A2-EE0E8A523EA0}" presName="connectorText" presStyleLbl="sibTrans2D1" presStyleIdx="0" presStyleCnt="3"/>
      <dgm:spPr/>
    </dgm:pt>
    <dgm:pt modelId="{63B5CB66-1082-4E4B-AFDF-FAA0ADA460DB}" type="pres">
      <dgm:prSet presAssocID="{34BEAEA1-0555-A44E-BD66-BD84BD7657B1}" presName="node" presStyleLbl="node1" presStyleIdx="1" presStyleCnt="4">
        <dgm:presLayoutVars>
          <dgm:bulletEnabled val="1"/>
        </dgm:presLayoutVars>
      </dgm:prSet>
      <dgm:spPr/>
    </dgm:pt>
    <dgm:pt modelId="{EFA15304-4983-444F-A27B-DE8199880B90}" type="pres">
      <dgm:prSet presAssocID="{7611F470-8867-9A48-8876-B7D43AA5CE92}" presName="sibTrans" presStyleLbl="sibTrans2D1" presStyleIdx="1" presStyleCnt="3"/>
      <dgm:spPr/>
    </dgm:pt>
    <dgm:pt modelId="{F37EF38D-F830-1744-8811-F60CEFC09249}" type="pres">
      <dgm:prSet presAssocID="{7611F470-8867-9A48-8876-B7D43AA5CE92}" presName="connectorText" presStyleLbl="sibTrans2D1" presStyleIdx="1" presStyleCnt="3"/>
      <dgm:spPr/>
    </dgm:pt>
    <dgm:pt modelId="{9D540F53-47A7-E042-BC8E-D80B7F4B9EA7}" type="pres">
      <dgm:prSet presAssocID="{2E3FFF00-296D-484A-B9A8-8B63C1F41B49}" presName="node" presStyleLbl="node1" presStyleIdx="2" presStyleCnt="4">
        <dgm:presLayoutVars>
          <dgm:bulletEnabled val="1"/>
        </dgm:presLayoutVars>
      </dgm:prSet>
      <dgm:spPr/>
    </dgm:pt>
    <dgm:pt modelId="{051DCA18-B2DB-224F-8752-2ECC81BDE65B}" type="pres">
      <dgm:prSet presAssocID="{BA0CC9D6-CC81-F44A-8564-B19435E5D300}" presName="sibTrans" presStyleLbl="sibTrans2D1" presStyleIdx="2" presStyleCnt="3"/>
      <dgm:spPr/>
    </dgm:pt>
    <dgm:pt modelId="{F11A472F-6D1C-1745-8ECB-B9FFEC4899C6}" type="pres">
      <dgm:prSet presAssocID="{BA0CC9D6-CC81-F44A-8564-B19435E5D300}" presName="connectorText" presStyleLbl="sibTrans2D1" presStyleIdx="2" presStyleCnt="3"/>
      <dgm:spPr/>
    </dgm:pt>
    <dgm:pt modelId="{F8E63E6F-0997-7C41-962C-9F954363F9EC}" type="pres">
      <dgm:prSet presAssocID="{B158A5E2-0FD3-AC46-8E22-B7D8B03856A9}" presName="node" presStyleLbl="node1" presStyleIdx="3" presStyleCnt="4">
        <dgm:presLayoutVars>
          <dgm:bulletEnabled val="1"/>
        </dgm:presLayoutVars>
      </dgm:prSet>
      <dgm:spPr/>
    </dgm:pt>
  </dgm:ptLst>
  <dgm:cxnLst>
    <dgm:cxn modelId="{7664244E-A961-3E4B-8C7A-03BB67663D84}" srcId="{4E7C679D-812F-604B-ACB7-F17FDCA86068}" destId="{F558C501-C2D7-C54F-9B60-10173FC7D619}" srcOrd="0" destOrd="0" parTransId="{D2710784-C12D-FF4D-80C0-0090862A1F7D}" sibTransId="{2D609070-2767-214E-B4A2-EE0E8A523EA0}"/>
    <dgm:cxn modelId="{E48BB16C-C139-604A-9A04-8F7E227FE2A3}" type="presOf" srcId="{F558C501-C2D7-C54F-9B60-10173FC7D619}" destId="{1EA5E253-8BAE-064F-8442-10FE58C2112A}" srcOrd="0" destOrd="0" presId="urn:microsoft.com/office/officeart/2005/8/layout/process1"/>
    <dgm:cxn modelId="{618B1524-1C7A-8444-8BAA-33BAAB1E10FB}" srcId="{4E7C679D-812F-604B-ACB7-F17FDCA86068}" destId="{2E3FFF00-296D-484A-B9A8-8B63C1F41B49}" srcOrd="2" destOrd="0" parTransId="{A3F92ACB-14D9-2C40-90DE-B9F22EBB34C5}" sibTransId="{BA0CC9D6-CC81-F44A-8564-B19435E5D300}"/>
    <dgm:cxn modelId="{AAB1A9C2-E92E-AC46-9262-B33D8369309F}" type="presOf" srcId="{2D609070-2767-214E-B4A2-EE0E8A523EA0}" destId="{A11902BD-87DF-BA42-A0D3-CC9CC55F0781}" srcOrd="0" destOrd="0" presId="urn:microsoft.com/office/officeart/2005/8/layout/process1"/>
    <dgm:cxn modelId="{067CAE9C-734C-4040-BB22-F16F3B1D1339}" type="presOf" srcId="{4E7C679D-812F-604B-ACB7-F17FDCA86068}" destId="{ECC87170-9DCA-1745-B63A-AA320916379A}" srcOrd="0" destOrd="0" presId="urn:microsoft.com/office/officeart/2005/8/layout/process1"/>
    <dgm:cxn modelId="{4B2428F8-CB50-DD4C-A0C0-5CAFFC5B1E37}" type="presOf" srcId="{7611F470-8867-9A48-8876-B7D43AA5CE92}" destId="{F37EF38D-F830-1744-8811-F60CEFC09249}" srcOrd="1" destOrd="0" presId="urn:microsoft.com/office/officeart/2005/8/layout/process1"/>
    <dgm:cxn modelId="{47234FAB-6157-3447-8420-8E312C4154D4}" type="presOf" srcId="{BA0CC9D6-CC81-F44A-8564-B19435E5D300}" destId="{F11A472F-6D1C-1745-8ECB-B9FFEC4899C6}" srcOrd="1" destOrd="0" presId="urn:microsoft.com/office/officeart/2005/8/layout/process1"/>
    <dgm:cxn modelId="{48A621B9-B091-3F42-982E-52009FAB88D3}" type="presOf" srcId="{34BEAEA1-0555-A44E-BD66-BD84BD7657B1}" destId="{63B5CB66-1082-4E4B-AFDF-FAA0ADA460DB}" srcOrd="0" destOrd="0" presId="urn:microsoft.com/office/officeart/2005/8/layout/process1"/>
    <dgm:cxn modelId="{49CB27C8-62E9-2A45-B4CB-87979AF125D6}" srcId="{4E7C679D-812F-604B-ACB7-F17FDCA86068}" destId="{34BEAEA1-0555-A44E-BD66-BD84BD7657B1}" srcOrd="1" destOrd="0" parTransId="{4821D455-767B-1642-84C9-280BBF16B68D}" sibTransId="{7611F470-8867-9A48-8876-B7D43AA5CE92}"/>
    <dgm:cxn modelId="{69A5C6CC-6E23-7C4E-8701-6DAAE96137C5}" type="presOf" srcId="{BA0CC9D6-CC81-F44A-8564-B19435E5D300}" destId="{051DCA18-B2DB-224F-8752-2ECC81BDE65B}" srcOrd="0" destOrd="0" presId="urn:microsoft.com/office/officeart/2005/8/layout/process1"/>
    <dgm:cxn modelId="{1783D50E-8EFE-9244-BED3-A5A13A9D1596}" type="presOf" srcId="{2E3FFF00-296D-484A-B9A8-8B63C1F41B49}" destId="{9D540F53-47A7-E042-BC8E-D80B7F4B9EA7}" srcOrd="0" destOrd="0" presId="urn:microsoft.com/office/officeart/2005/8/layout/process1"/>
    <dgm:cxn modelId="{8666AE09-A878-1C4A-B84B-C4F07F2ED69C}" type="presOf" srcId="{B158A5E2-0FD3-AC46-8E22-B7D8B03856A9}" destId="{F8E63E6F-0997-7C41-962C-9F954363F9EC}" srcOrd="0" destOrd="0" presId="urn:microsoft.com/office/officeart/2005/8/layout/process1"/>
    <dgm:cxn modelId="{E0B6510C-8621-E24C-87B9-036CFC81DE2C}" type="presOf" srcId="{2D609070-2767-214E-B4A2-EE0E8A523EA0}" destId="{5C5950E4-2DE8-234C-B0FB-32BB75F73B0E}" srcOrd="1" destOrd="0" presId="urn:microsoft.com/office/officeart/2005/8/layout/process1"/>
    <dgm:cxn modelId="{C71A1C02-E2E7-B241-8A10-8D4C6DBD14B4}" type="presOf" srcId="{7611F470-8867-9A48-8876-B7D43AA5CE92}" destId="{EFA15304-4983-444F-A27B-DE8199880B90}" srcOrd="0" destOrd="0" presId="urn:microsoft.com/office/officeart/2005/8/layout/process1"/>
    <dgm:cxn modelId="{72102E64-26FF-0241-A0FC-8B53F8EA52AE}" srcId="{4E7C679D-812F-604B-ACB7-F17FDCA86068}" destId="{B158A5E2-0FD3-AC46-8E22-B7D8B03856A9}" srcOrd="3" destOrd="0" parTransId="{0CC3FE68-C25C-C549-A8C3-F46E8247A91B}" sibTransId="{A6C26C75-3F26-E444-849A-4FB59A35FBC9}"/>
    <dgm:cxn modelId="{8100E674-8D42-434D-90F0-D1AC6D5BC60D}" type="presParOf" srcId="{ECC87170-9DCA-1745-B63A-AA320916379A}" destId="{1EA5E253-8BAE-064F-8442-10FE58C2112A}" srcOrd="0" destOrd="0" presId="urn:microsoft.com/office/officeart/2005/8/layout/process1"/>
    <dgm:cxn modelId="{BE6B8CEB-52BE-3A4B-B530-B9C2B364A82F}" type="presParOf" srcId="{ECC87170-9DCA-1745-B63A-AA320916379A}" destId="{A11902BD-87DF-BA42-A0D3-CC9CC55F0781}" srcOrd="1" destOrd="0" presId="urn:microsoft.com/office/officeart/2005/8/layout/process1"/>
    <dgm:cxn modelId="{3559E5BD-5382-4D4E-ACA0-E3C369BCC784}" type="presParOf" srcId="{A11902BD-87DF-BA42-A0D3-CC9CC55F0781}" destId="{5C5950E4-2DE8-234C-B0FB-32BB75F73B0E}" srcOrd="0" destOrd="0" presId="urn:microsoft.com/office/officeart/2005/8/layout/process1"/>
    <dgm:cxn modelId="{3DD05A5D-1712-CA49-87AA-26C330FC42B6}" type="presParOf" srcId="{ECC87170-9DCA-1745-B63A-AA320916379A}" destId="{63B5CB66-1082-4E4B-AFDF-FAA0ADA460DB}" srcOrd="2" destOrd="0" presId="urn:microsoft.com/office/officeart/2005/8/layout/process1"/>
    <dgm:cxn modelId="{7276D90B-3FE1-1945-B83E-28151AFB3761}" type="presParOf" srcId="{ECC87170-9DCA-1745-B63A-AA320916379A}" destId="{EFA15304-4983-444F-A27B-DE8199880B90}" srcOrd="3" destOrd="0" presId="urn:microsoft.com/office/officeart/2005/8/layout/process1"/>
    <dgm:cxn modelId="{2EB93944-52C0-5445-A3C9-36A3BEF8BA7F}" type="presParOf" srcId="{EFA15304-4983-444F-A27B-DE8199880B90}" destId="{F37EF38D-F830-1744-8811-F60CEFC09249}" srcOrd="0" destOrd="0" presId="urn:microsoft.com/office/officeart/2005/8/layout/process1"/>
    <dgm:cxn modelId="{75BD94F7-AA58-A944-B555-4536753C5A63}" type="presParOf" srcId="{ECC87170-9DCA-1745-B63A-AA320916379A}" destId="{9D540F53-47A7-E042-BC8E-D80B7F4B9EA7}" srcOrd="4" destOrd="0" presId="urn:microsoft.com/office/officeart/2005/8/layout/process1"/>
    <dgm:cxn modelId="{141FC1DA-C426-8546-A119-A059A2507F83}" type="presParOf" srcId="{ECC87170-9DCA-1745-B63A-AA320916379A}" destId="{051DCA18-B2DB-224F-8752-2ECC81BDE65B}" srcOrd="5" destOrd="0" presId="urn:microsoft.com/office/officeart/2005/8/layout/process1"/>
    <dgm:cxn modelId="{01FF790A-192A-4848-82FC-6BCA84C64FCF}" type="presParOf" srcId="{051DCA18-B2DB-224F-8752-2ECC81BDE65B}" destId="{F11A472F-6D1C-1745-8ECB-B9FFEC4899C6}" srcOrd="0" destOrd="0" presId="urn:microsoft.com/office/officeart/2005/8/layout/process1"/>
    <dgm:cxn modelId="{1DCF7FD7-7DFA-A246-8310-020BD1C2BBF1}" type="presParOf" srcId="{ECC87170-9DCA-1745-B63A-AA320916379A}" destId="{F8E63E6F-0997-7C41-962C-9F954363F9EC}" srcOrd="6" destOrd="0" presId="urn:microsoft.com/office/officeart/2005/8/layout/process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4FB502-B7AC-D648-A009-B82E19898F68}">
      <dsp:nvSpPr>
        <dsp:cNvPr id="0" name=""/>
        <dsp:cNvSpPr/>
      </dsp:nvSpPr>
      <dsp:spPr>
        <a:xfrm>
          <a:off x="5357" y="1551582"/>
          <a:ext cx="1601390" cy="960834"/>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Proposal</a:t>
          </a:r>
          <a:endParaRPr lang="en-US" sz="2200" kern="1200" dirty="0"/>
        </a:p>
      </dsp:txBody>
      <dsp:txXfrm>
        <a:off x="5357" y="1551582"/>
        <a:ext cx="1601390" cy="960834"/>
      </dsp:txXfrm>
    </dsp:sp>
    <dsp:sp modelId="{F799FFFB-503A-2547-A43F-D3491D1B629A}">
      <dsp:nvSpPr>
        <dsp:cNvPr id="0" name=""/>
        <dsp:cNvSpPr/>
      </dsp:nvSpPr>
      <dsp:spPr>
        <a:xfrm>
          <a:off x="1766887" y="1833427"/>
          <a:ext cx="339494" cy="39714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766887" y="1833427"/>
        <a:ext cx="339494" cy="397144"/>
      </dsp:txXfrm>
    </dsp:sp>
    <dsp:sp modelId="{814F55AD-D55D-364A-B5FE-C76BE2E9F78D}">
      <dsp:nvSpPr>
        <dsp:cNvPr id="0" name=""/>
        <dsp:cNvSpPr/>
      </dsp:nvSpPr>
      <dsp:spPr>
        <a:xfrm>
          <a:off x="2247304" y="1551582"/>
          <a:ext cx="1601390" cy="960834"/>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CoordBoard</a:t>
          </a:r>
          <a:endParaRPr lang="en-US" sz="2200" kern="1200" dirty="0"/>
        </a:p>
      </dsp:txBody>
      <dsp:txXfrm>
        <a:off x="2247304" y="1551582"/>
        <a:ext cx="1601390" cy="960834"/>
      </dsp:txXfrm>
    </dsp:sp>
    <dsp:sp modelId="{9D07E31A-DEB5-414A-A44B-8191F55F01FE}">
      <dsp:nvSpPr>
        <dsp:cNvPr id="0" name=""/>
        <dsp:cNvSpPr/>
      </dsp:nvSpPr>
      <dsp:spPr>
        <a:xfrm rot="1986633">
          <a:off x="3938395" y="2573793"/>
          <a:ext cx="489733" cy="397144"/>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986633">
        <a:off x="3938395" y="2573793"/>
        <a:ext cx="489733" cy="397144"/>
      </dsp:txXfrm>
    </dsp:sp>
    <dsp:sp modelId="{5BA642AF-9A17-5949-9545-EC2528EAE685}">
      <dsp:nvSpPr>
        <dsp:cNvPr id="0" name=""/>
        <dsp:cNvSpPr/>
      </dsp:nvSpPr>
      <dsp:spPr>
        <a:xfrm>
          <a:off x="4494609" y="3017172"/>
          <a:ext cx="1601390" cy="960834"/>
        </a:xfrm>
        <a:prstGeom prst="roundRect">
          <a:avLst>
            <a:gd name="adj" fmla="val 10000"/>
          </a:avLst>
        </a:prstGeom>
        <a:solidFill>
          <a:srgbClr val="008000"/>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Town Meeting</a:t>
          </a:r>
          <a:endParaRPr lang="en-US" sz="2200" kern="1200" dirty="0"/>
        </a:p>
      </dsp:txBody>
      <dsp:txXfrm>
        <a:off x="4494609" y="3017172"/>
        <a:ext cx="1601390" cy="96083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A5E253-8BAE-064F-8442-10FE58C2112A}">
      <dsp:nvSpPr>
        <dsp:cNvPr id="0" name=""/>
        <dsp:cNvSpPr/>
      </dsp:nvSpPr>
      <dsp:spPr>
        <a:xfrm>
          <a:off x="3539" y="2470234"/>
          <a:ext cx="1547703" cy="92862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General Idea</a:t>
          </a:r>
          <a:endParaRPr lang="en-US" sz="2100" kern="1200" dirty="0"/>
        </a:p>
      </dsp:txBody>
      <dsp:txXfrm>
        <a:off x="3539" y="2470234"/>
        <a:ext cx="1547703" cy="928621"/>
      </dsp:txXfrm>
    </dsp:sp>
    <dsp:sp modelId="{A11902BD-87DF-BA42-A0D3-CC9CC55F0781}">
      <dsp:nvSpPr>
        <dsp:cNvPr id="0" name=""/>
        <dsp:cNvSpPr/>
      </dsp:nvSpPr>
      <dsp:spPr>
        <a:xfrm>
          <a:off x="1706013" y="2742630"/>
          <a:ext cx="328113" cy="38383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706013" y="2742630"/>
        <a:ext cx="328113" cy="383830"/>
      </dsp:txXfrm>
    </dsp:sp>
    <dsp:sp modelId="{63B5CB66-1082-4E4B-AFDF-FAA0ADA460DB}">
      <dsp:nvSpPr>
        <dsp:cNvPr id="0" name=""/>
        <dsp:cNvSpPr/>
      </dsp:nvSpPr>
      <dsp:spPr>
        <a:xfrm>
          <a:off x="2170324" y="2470234"/>
          <a:ext cx="1547703" cy="92862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CoordBoard</a:t>
          </a:r>
          <a:endParaRPr lang="en-US" sz="2100" kern="1200" dirty="0"/>
        </a:p>
      </dsp:txBody>
      <dsp:txXfrm>
        <a:off x="2170324" y="2470234"/>
        <a:ext cx="1547703" cy="928621"/>
      </dsp:txXfrm>
    </dsp:sp>
    <dsp:sp modelId="{EFA15304-4983-444F-A27B-DE8199880B90}">
      <dsp:nvSpPr>
        <dsp:cNvPr id="0" name=""/>
        <dsp:cNvSpPr/>
      </dsp:nvSpPr>
      <dsp:spPr>
        <a:xfrm>
          <a:off x="3872797" y="2742630"/>
          <a:ext cx="328113" cy="38383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872797" y="2742630"/>
        <a:ext cx="328113" cy="383830"/>
      </dsp:txXfrm>
    </dsp:sp>
    <dsp:sp modelId="{9D540F53-47A7-E042-BC8E-D80B7F4B9EA7}">
      <dsp:nvSpPr>
        <dsp:cNvPr id="0" name=""/>
        <dsp:cNvSpPr/>
      </dsp:nvSpPr>
      <dsp:spPr>
        <a:xfrm>
          <a:off x="4337108" y="2470234"/>
          <a:ext cx="1547703" cy="92862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Scope Group</a:t>
          </a:r>
          <a:endParaRPr lang="en-US" sz="2100" kern="1200" dirty="0"/>
        </a:p>
      </dsp:txBody>
      <dsp:txXfrm>
        <a:off x="4337108" y="2470234"/>
        <a:ext cx="1547703" cy="928621"/>
      </dsp:txXfrm>
    </dsp:sp>
    <dsp:sp modelId="{051DCA18-B2DB-224F-8752-2ECC81BDE65B}">
      <dsp:nvSpPr>
        <dsp:cNvPr id="0" name=""/>
        <dsp:cNvSpPr/>
      </dsp:nvSpPr>
      <dsp:spPr>
        <a:xfrm>
          <a:off x="6039582" y="2742630"/>
          <a:ext cx="328113" cy="383830"/>
        </a:xfrm>
        <a:prstGeom prst="rightArrow">
          <a:avLst>
            <a:gd name="adj1" fmla="val 60000"/>
            <a:gd name="adj2" fmla="val 50000"/>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6039582" y="2742630"/>
        <a:ext cx="328113" cy="383830"/>
      </dsp:txXfrm>
    </dsp:sp>
    <dsp:sp modelId="{F8E63E6F-0997-7C41-962C-9F954363F9EC}">
      <dsp:nvSpPr>
        <dsp:cNvPr id="0" name=""/>
        <dsp:cNvSpPr/>
      </dsp:nvSpPr>
      <dsp:spPr>
        <a:xfrm>
          <a:off x="6503893" y="2470234"/>
          <a:ext cx="1547703" cy="928621"/>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err="1" smtClean="0"/>
            <a:t>CoordBoard</a:t>
          </a:r>
          <a:endParaRPr lang="en-US" sz="2100" kern="1200" dirty="0"/>
        </a:p>
      </dsp:txBody>
      <dsp:txXfrm>
        <a:off x="6503893" y="2470234"/>
        <a:ext cx="1547703" cy="9286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A6BFF-2EB9-704F-BBC4-97DC5A8EDBE8}" type="datetimeFigureOut">
              <a:rPr lang="en-US" smtClean="0"/>
              <a:pPr/>
              <a:t>1/28/14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A2E586-0DA7-814C-BB59-947A4C1DA8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a:t>
            </a:r>
            <a:r>
              <a:rPr lang="en-US" dirty="0" err="1" smtClean="0"/>
              <a:t>reffering</a:t>
            </a:r>
            <a:r>
              <a:rPr lang="en-US" dirty="0" smtClean="0"/>
              <a:t> to an individual</a:t>
            </a:r>
            <a:r>
              <a:rPr lang="en-US" baseline="0" dirty="0" smtClean="0"/>
              <a:t>, no names. </a:t>
            </a:r>
          </a:p>
          <a:p>
            <a:r>
              <a:rPr lang="en-US" baseline="0" dirty="0" smtClean="0"/>
              <a:t>“we’re debating ideas, not people”. </a:t>
            </a:r>
          </a:p>
          <a:p>
            <a:endParaRPr lang="en-US" baseline="0" dirty="0" smtClean="0"/>
          </a:p>
          <a:p>
            <a:r>
              <a:rPr lang="en-US" baseline="0" dirty="0" smtClean="0"/>
              <a:t>Don’t get caught up in semantics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A2E586-0DA7-814C-BB59-947A4C1DA8C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Town Meeting is an open all student forum where discussions are had to help bridge the gap between students and the policies that impact their daily lives. This forum serves as a platform for which proposals for policy change, administrative intervention, new campus spaces etc., can be discussed by the student body and voted upon. </a:t>
            </a:r>
          </a:p>
          <a:p>
            <a:endParaRPr lang="en-US" dirty="0" smtClean="0"/>
          </a:p>
          <a:p>
            <a:endParaRPr lang="en-US" dirty="0" smtClean="0"/>
          </a:p>
          <a:p>
            <a:r>
              <a:rPr lang="en-US" dirty="0" smtClean="0"/>
              <a:t>Topics for town meeting are per the request of the Hampshire Community. All students are welcome to bring proposals for town meeting. To submit a proposal please email </a:t>
            </a:r>
            <a:r>
              <a:rPr lang="en-US" dirty="0" err="1" smtClean="0"/>
              <a:t>coordboard@hampshire.edu</a:t>
            </a:r>
            <a:endParaRPr lang="en-US" dirty="0" smtClean="0"/>
          </a:p>
          <a:p>
            <a:endParaRPr lang="en-US" dirty="0"/>
          </a:p>
        </p:txBody>
      </p:sp>
      <p:sp>
        <p:nvSpPr>
          <p:cNvPr id="4" name="Slide Number Placeholder 3"/>
          <p:cNvSpPr>
            <a:spLocks noGrp="1"/>
          </p:cNvSpPr>
          <p:nvPr>
            <p:ph type="sldNum" sz="quarter" idx="10"/>
          </p:nvPr>
        </p:nvSpPr>
        <p:spPr/>
        <p:txBody>
          <a:bodyPr/>
          <a:lstStyle/>
          <a:p>
            <a:fld id="{22A2E586-0DA7-814C-BB59-947A4C1DA8C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Evidence of smoking indoors or covered smoke detector attributed to a particular student:</a:t>
            </a:r>
            <a:r>
              <a:rPr lang="en-US" baseline="0" dirty="0" smtClean="0"/>
              <a:t> First Offense: Student is required to partake in a restorative community circle with entire hallway (facilitated by intern and house director), required to conduct 20 hours of community service, given random fire safety room </a:t>
            </a:r>
            <a:r>
              <a:rPr lang="en-US" baseline="0" dirty="0" err="1" smtClean="0"/>
              <a:t>inspection(s</a:t>
            </a:r>
            <a:r>
              <a:rPr lang="en-US" baseline="0" dirty="0" smtClean="0"/>
              <a:t>) by house director or intern, and assigned house probation.</a:t>
            </a:r>
          </a:p>
          <a:p>
            <a:r>
              <a:rPr lang="en-US" baseline="0" dirty="0" smtClean="0"/>
              <a:t>Second Offense: Student is assigned 20 hours of community service, relocated to new housing area, denied housing lottery privileges, given random fire safety room </a:t>
            </a:r>
            <a:r>
              <a:rPr lang="en-US" baseline="0" dirty="0" err="1" smtClean="0"/>
              <a:t>inspection(s</a:t>
            </a:r>
            <a:r>
              <a:rPr lang="en-US" baseline="0" dirty="0" smtClean="0"/>
              <a:t>) by house director or intern.</a:t>
            </a:r>
          </a:p>
          <a:p>
            <a:r>
              <a:rPr lang="en-US" baseline="0" dirty="0" smtClean="0"/>
              <a:t>Third Offense: Student is removed from campus housing</a:t>
            </a:r>
            <a:endParaRPr lang="en-US" dirty="0"/>
          </a:p>
        </p:txBody>
      </p:sp>
      <p:sp>
        <p:nvSpPr>
          <p:cNvPr id="4" name="Slide Number Placeholder 3"/>
          <p:cNvSpPr>
            <a:spLocks noGrp="1"/>
          </p:cNvSpPr>
          <p:nvPr>
            <p:ph type="sldNum" sz="quarter" idx="10"/>
          </p:nvPr>
        </p:nvSpPr>
        <p:spPr/>
        <p:txBody>
          <a:bodyPr/>
          <a:lstStyle/>
          <a:p>
            <a:fld id="{22A2E586-0DA7-814C-BB59-947A4C1DA8CF}"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18EAC7B-098C-074B-B3C0-BAA8430CEC67}" type="datetimeFigureOut">
              <a:rPr lang="en-US" smtClean="0"/>
              <a:pPr/>
              <a:t>1/28/14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A2F6DFE-D8A0-764A-9AA2-67A6B1C331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8EAC7B-098C-074B-B3C0-BAA8430CEC67}"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F6DFE-D8A0-764A-9AA2-67A6B1C331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18EAC7B-098C-074B-B3C0-BAA8430CEC67}" type="datetimeFigureOut">
              <a:rPr lang="en-US" smtClean="0"/>
              <a:pPr/>
              <a:t>1/28/14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A2F6DFE-D8A0-764A-9AA2-67A6B1C331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8EAC7B-098C-074B-B3C0-BAA8430CEC67}" type="datetimeFigureOut">
              <a:rPr lang="en-US" smtClean="0"/>
              <a:pPr/>
              <a:t>1/28/14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A2F6DFE-D8A0-764A-9AA2-67A6B1C331F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18EAC7B-098C-074B-B3C0-BAA8430CEC67}" type="datetimeFigureOut">
              <a:rPr lang="en-US" smtClean="0"/>
              <a:pPr/>
              <a:t>1/28/14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A2F6DFE-D8A0-764A-9AA2-67A6B1C331F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18EAC7B-098C-074B-B3C0-BAA8430CEC67}" type="datetimeFigureOut">
              <a:rPr lang="en-US" smtClean="0"/>
              <a:pPr/>
              <a:t>1/28/14</a:t>
            </a:fld>
            <a:endParaRPr lang="en-US"/>
          </a:p>
        </p:txBody>
      </p:sp>
      <p:sp>
        <p:nvSpPr>
          <p:cNvPr id="10" name="Slide Number Placeholder 9"/>
          <p:cNvSpPr>
            <a:spLocks noGrp="1"/>
          </p:cNvSpPr>
          <p:nvPr>
            <p:ph type="sldNum" sz="quarter" idx="16"/>
          </p:nvPr>
        </p:nvSpPr>
        <p:spPr/>
        <p:txBody>
          <a:bodyPr rtlCol="0"/>
          <a:lstStyle/>
          <a:p>
            <a:fld id="{DA2F6DFE-D8A0-764A-9AA2-67A6B1C331F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18EAC7B-098C-074B-B3C0-BAA8430CEC67}" type="datetimeFigureOut">
              <a:rPr lang="en-US" smtClean="0"/>
              <a:pPr/>
              <a:t>1/28/14</a:t>
            </a:fld>
            <a:endParaRPr lang="en-US"/>
          </a:p>
        </p:txBody>
      </p:sp>
      <p:sp>
        <p:nvSpPr>
          <p:cNvPr id="12" name="Slide Number Placeholder 11"/>
          <p:cNvSpPr>
            <a:spLocks noGrp="1"/>
          </p:cNvSpPr>
          <p:nvPr>
            <p:ph type="sldNum" sz="quarter" idx="16"/>
          </p:nvPr>
        </p:nvSpPr>
        <p:spPr/>
        <p:txBody>
          <a:bodyPr rtlCol="0"/>
          <a:lstStyle/>
          <a:p>
            <a:fld id="{DA2F6DFE-D8A0-764A-9AA2-67A6B1C331F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8EAC7B-098C-074B-B3C0-BAA8430CEC67}" type="datetimeFigureOut">
              <a:rPr lang="en-US" smtClean="0"/>
              <a:pPr/>
              <a:t>1/28/14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A2F6DFE-D8A0-764A-9AA2-67A6B1C331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EAC7B-098C-074B-B3C0-BAA8430CEC67}" type="datetimeFigureOut">
              <a:rPr lang="en-US" smtClean="0"/>
              <a:pPr/>
              <a:t>1/28/14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A2F6DFE-D8A0-764A-9AA2-67A6B1C331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8EAC7B-098C-074B-B3C0-BAA8430CEC67}" type="datetimeFigureOut">
              <a:rPr lang="en-US" smtClean="0"/>
              <a:pPr/>
              <a:t>1/28/14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A2F6DFE-D8A0-764A-9AA2-67A6B1C331F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18EAC7B-098C-074B-B3C0-BAA8430CEC67}" type="datetimeFigureOut">
              <a:rPr lang="en-US" smtClean="0"/>
              <a:pPr/>
              <a:t>1/28/14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A2F6DFE-D8A0-764A-9AA2-67A6B1C331F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18EAC7B-098C-074B-B3C0-BAA8430CEC67}" type="datetimeFigureOut">
              <a:rPr lang="en-US" smtClean="0"/>
              <a:pPr/>
              <a:t>1/28/14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A2F6DFE-D8A0-764A-9AA2-67A6B1C331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b="1" dirty="0" smtClean="0">
                <a:solidFill>
                  <a:schemeClr val="bg2"/>
                </a:solidFill>
                <a:latin typeface="Lucida Handwriting"/>
                <a:cs typeface="Lucida Handwriting"/>
              </a:rPr>
              <a:t>Town Meeting 1/28</a:t>
            </a:r>
            <a:endParaRPr lang="en-US" b="1" dirty="0">
              <a:solidFill>
                <a:schemeClr val="bg2"/>
              </a:solidFill>
              <a:latin typeface="Lucida Handwriting"/>
              <a:cs typeface="Lucida Handwriting"/>
            </a:endParaRPr>
          </a:p>
        </p:txBody>
      </p:sp>
      <p:sp>
        <p:nvSpPr>
          <p:cNvPr id="8" name="TextBox 7"/>
          <p:cNvSpPr txBox="1"/>
          <p:nvPr/>
        </p:nvSpPr>
        <p:spPr>
          <a:xfrm>
            <a:off x="308948" y="274577"/>
            <a:ext cx="8444576" cy="5293757"/>
          </a:xfrm>
          <a:prstGeom prst="rect">
            <a:avLst/>
          </a:prstGeom>
          <a:noFill/>
        </p:spPr>
        <p:txBody>
          <a:bodyPr wrap="square" rtlCol="0">
            <a:spAutoFit/>
          </a:bodyPr>
          <a:lstStyle/>
          <a:p>
            <a:pPr marL="342900" indent="-342900" algn="ctr"/>
            <a:r>
              <a:rPr lang="en-US" sz="2600" dirty="0" smtClean="0">
                <a:latin typeface="Arial"/>
                <a:cs typeface="Arial"/>
              </a:rPr>
              <a:t>AGENDA:</a:t>
            </a:r>
          </a:p>
          <a:p>
            <a:pPr marL="342900" indent="-342900" algn="ctr"/>
            <a:endParaRPr lang="en-US" sz="2600" dirty="0" smtClean="0">
              <a:latin typeface="Arial"/>
              <a:cs typeface="Arial"/>
            </a:endParaRPr>
          </a:p>
          <a:p>
            <a:pPr marL="342900" indent="-342900">
              <a:buFont typeface="+mj-lt"/>
              <a:buAutoNum type="arabicPeriod"/>
            </a:pPr>
            <a:r>
              <a:rPr lang="en-US" sz="2600" dirty="0" smtClean="0">
                <a:latin typeface="Arial"/>
                <a:cs typeface="Arial"/>
              </a:rPr>
              <a:t>Brief review of current policies regarding smoking</a:t>
            </a:r>
          </a:p>
          <a:p>
            <a:pPr marL="342900" indent="-342900">
              <a:buFont typeface="+mj-lt"/>
              <a:buAutoNum type="arabicPeriod"/>
            </a:pPr>
            <a:r>
              <a:rPr lang="en-US" sz="2600" dirty="0" smtClean="0">
                <a:latin typeface="Arial"/>
                <a:cs typeface="Arial"/>
              </a:rPr>
              <a:t>Brief review of Hampshire’s </a:t>
            </a:r>
            <a:r>
              <a:rPr lang="en-US" sz="2600" dirty="0">
                <a:latin typeface="Arial"/>
                <a:cs typeface="Arial"/>
              </a:rPr>
              <a:t>s</a:t>
            </a:r>
            <a:r>
              <a:rPr lang="en-US" sz="2600" dirty="0" smtClean="0">
                <a:latin typeface="Arial"/>
                <a:cs typeface="Arial"/>
              </a:rPr>
              <a:t>moking values </a:t>
            </a:r>
          </a:p>
          <a:p>
            <a:pPr marL="342900" indent="-342900">
              <a:buFont typeface="+mj-lt"/>
              <a:buAutoNum type="arabicPeriod"/>
            </a:pPr>
            <a:r>
              <a:rPr lang="en-US" sz="2600" dirty="0" smtClean="0">
                <a:latin typeface="Arial"/>
                <a:cs typeface="Arial"/>
              </a:rPr>
              <a:t>What should the sanctions be for violating the following smoking policies?</a:t>
            </a:r>
          </a:p>
          <a:p>
            <a:pPr lvl="2">
              <a:buFont typeface="Arial"/>
              <a:buChar char="•"/>
            </a:pPr>
            <a:r>
              <a:rPr lang="en-US" sz="2600" dirty="0" smtClean="0">
                <a:latin typeface="Arial"/>
                <a:cs typeface="Arial"/>
              </a:rPr>
              <a:t>Smoking within 25 feet of the building </a:t>
            </a:r>
          </a:p>
          <a:p>
            <a:pPr lvl="2">
              <a:buFont typeface="Arial"/>
              <a:buChar char="•"/>
            </a:pPr>
            <a:r>
              <a:rPr lang="en-US" sz="2600" dirty="0" smtClean="0">
                <a:latin typeface="Arial"/>
                <a:cs typeface="Arial"/>
              </a:rPr>
              <a:t>Smoking indoors </a:t>
            </a:r>
          </a:p>
          <a:p>
            <a:pPr lvl="2">
              <a:buFont typeface="Arial"/>
              <a:buChar char="•"/>
            </a:pPr>
            <a:r>
              <a:rPr lang="en-US" sz="2600" dirty="0" smtClean="0">
                <a:latin typeface="Arial"/>
                <a:cs typeface="Arial"/>
              </a:rPr>
              <a:t>Tampering with Smoke Detectors</a:t>
            </a:r>
          </a:p>
          <a:p>
            <a:pPr marL="342900" indent="-342900">
              <a:buFont typeface="+mj-lt"/>
              <a:buAutoNum type="arabicPeriod"/>
            </a:pPr>
            <a:r>
              <a:rPr lang="en-US" sz="2600" dirty="0" smtClean="0">
                <a:latin typeface="Arial"/>
                <a:cs typeface="Arial"/>
              </a:rPr>
              <a:t>What actions should administration take if a student defiantly identifies that they plan to ignore smoking policy and refuses to acknowledge the developmental process of learning about community impact?</a:t>
            </a:r>
            <a:endParaRPr lang="en-US" sz="260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Smoking within 25 ft of Building</a:t>
            </a:r>
            <a:endParaRPr lang="en-US" dirty="0"/>
          </a:p>
        </p:txBody>
      </p:sp>
      <p:sp>
        <p:nvSpPr>
          <p:cNvPr id="3" name="Content Placeholder 2"/>
          <p:cNvSpPr>
            <a:spLocks noGrp="1"/>
          </p:cNvSpPr>
          <p:nvPr>
            <p:ph sz="quarter" idx="1"/>
          </p:nvPr>
        </p:nvSpPr>
        <p:spPr/>
        <p:txBody>
          <a:bodyPr/>
          <a:lstStyle/>
          <a:p>
            <a:pPr>
              <a:buNone/>
            </a:pPr>
            <a:r>
              <a:rPr lang="en-US" dirty="0" smtClean="0"/>
              <a:t>3.) 3 verbal warnings. If offense continues students are responsible for contacting the Dean of Students where sanctions such as completion of a smoking program, community </a:t>
            </a:r>
            <a:r>
              <a:rPr lang="en-US" dirty="0" smtClean="0"/>
              <a:t>service etc. </a:t>
            </a:r>
            <a:r>
              <a:rPr lang="en-US" dirty="0" smtClean="0"/>
              <a:t>If offense continues after this offender is subjected to possible monetary fines, loss of lottery points and other </a:t>
            </a:r>
            <a:r>
              <a:rPr lang="en-US" dirty="0" smtClean="0"/>
              <a:t>privileges etc.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noAutofit/>
          </a:bodyPr>
          <a:lstStyle/>
          <a:p>
            <a:pPr algn="r"/>
            <a:r>
              <a:rPr lang="en-US" sz="2400" dirty="0" smtClean="0"/>
              <a:t>Agree with what someone just said? Let us know by snapping your fingers </a:t>
            </a:r>
            <a:endParaRPr lang="en-US" sz="2400" dirty="0"/>
          </a:p>
        </p:txBody>
      </p:sp>
      <p:sp>
        <p:nvSpPr>
          <p:cNvPr id="4" name="Title 3"/>
          <p:cNvSpPr>
            <a:spLocks noGrp="1"/>
          </p:cNvSpPr>
          <p:nvPr>
            <p:ph type="title"/>
          </p:nvPr>
        </p:nvSpPr>
        <p:spPr/>
        <p:txBody>
          <a:bodyPr/>
          <a:lstStyle/>
          <a:p>
            <a:pPr algn="ctr"/>
            <a:r>
              <a:rPr lang="en-US" dirty="0" smtClean="0"/>
              <a:t>Please remember to be concise and considerate</a:t>
            </a:r>
            <a:endParaRPr lang="en-US" dirty="0"/>
          </a:p>
        </p:txBody>
      </p:sp>
      <p:pic>
        <p:nvPicPr>
          <p:cNvPr id="7" name="Picture Placeholder 6" descr="pros-cons.jpg"/>
          <p:cNvPicPr>
            <a:picLocks noGrp="1" noChangeAspect="1"/>
          </p:cNvPicPr>
          <p:nvPr>
            <p:ph type="pic" idx="1"/>
          </p:nvPr>
        </p:nvPicPr>
        <p:blipFill>
          <a:blip r:embed="rId2"/>
          <a:srcRect l="-5125" r="-5125"/>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Smoking Indoors</a:t>
            </a:r>
            <a:endParaRPr lang="en-US" dirty="0"/>
          </a:p>
        </p:txBody>
      </p:sp>
      <p:sp>
        <p:nvSpPr>
          <p:cNvPr id="3" name="Content Placeholder 2"/>
          <p:cNvSpPr>
            <a:spLocks noGrp="1"/>
          </p:cNvSpPr>
          <p:nvPr>
            <p:ph sz="quarter" idx="1"/>
          </p:nvPr>
        </p:nvSpPr>
        <p:spPr/>
        <p:txBody>
          <a:bodyPr/>
          <a:lstStyle/>
          <a:p>
            <a:pPr>
              <a:buNone/>
            </a:pPr>
            <a:r>
              <a:rPr lang="en-US" dirty="0" smtClean="0"/>
              <a:t>1.) Campus Clean Up</a:t>
            </a:r>
          </a:p>
          <a:p>
            <a:pPr>
              <a:buNone/>
            </a:pPr>
            <a:r>
              <a:rPr lang="en-US" dirty="0" smtClean="0"/>
              <a:t>2.) Removal of 5 lottery points from that student’s allotment for the duration of a student’s time at Hampshire. Multiple violations stack, to the point that a student can have a net negative effect on a lottery group’s points. (No verbal warning</a:t>
            </a:r>
            <a:r>
              <a:rPr lang="en-US" dirty="0" smtClean="0"/>
              <a:t>)</a:t>
            </a:r>
          </a:p>
          <a:p>
            <a:pPr>
              <a:buNone/>
            </a:pPr>
            <a:r>
              <a:rPr lang="en-US" dirty="0" smtClean="0"/>
              <a:t>3.) Verbal Warning</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600200" y="5486400"/>
            <a:ext cx="7315200" cy="1371600"/>
          </a:xfrm>
        </p:spPr>
        <p:txBody>
          <a:bodyPr>
            <a:normAutofit/>
          </a:bodyPr>
          <a:lstStyle/>
          <a:p>
            <a:pPr algn="r"/>
            <a:r>
              <a:rPr lang="en-US" sz="2400" dirty="0" smtClean="0"/>
              <a:t>Agree with what someone just said? Let us know by snapping your fingers </a:t>
            </a:r>
          </a:p>
          <a:p>
            <a:endParaRPr lang="en-US" dirty="0"/>
          </a:p>
        </p:txBody>
      </p:sp>
      <p:sp>
        <p:nvSpPr>
          <p:cNvPr id="4" name="Title 3"/>
          <p:cNvSpPr>
            <a:spLocks noGrp="1"/>
          </p:cNvSpPr>
          <p:nvPr>
            <p:ph type="title"/>
          </p:nvPr>
        </p:nvSpPr>
        <p:spPr/>
        <p:txBody>
          <a:bodyPr/>
          <a:lstStyle/>
          <a:p>
            <a:pPr algn="ctr"/>
            <a:r>
              <a:rPr lang="en-US" dirty="0" smtClean="0"/>
              <a:t>Please be respectful of the time limit</a:t>
            </a:r>
            <a:endParaRPr lang="en-US" dirty="0"/>
          </a:p>
        </p:txBody>
      </p:sp>
      <p:pic>
        <p:nvPicPr>
          <p:cNvPr id="7" name="Picture Placeholder 6" descr="crowd-sourcing-pros-and-cons.jpg"/>
          <p:cNvPicPr>
            <a:picLocks noGrp="1" noChangeAspect="1"/>
          </p:cNvPicPr>
          <p:nvPr>
            <p:ph type="pic" idx="1"/>
          </p:nvPr>
        </p:nvPicPr>
        <p:blipFill>
          <a:blip r:embed="rId2"/>
          <a:srcRect l="-5397" r="-5397"/>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Tampering With Fire Detectors</a:t>
            </a:r>
            <a:endParaRPr lang="en-US" dirty="0"/>
          </a:p>
        </p:txBody>
      </p:sp>
      <p:sp>
        <p:nvSpPr>
          <p:cNvPr id="3" name="Content Placeholder 2"/>
          <p:cNvSpPr>
            <a:spLocks noGrp="1"/>
          </p:cNvSpPr>
          <p:nvPr>
            <p:ph sz="quarter" idx="1"/>
          </p:nvPr>
        </p:nvSpPr>
        <p:spPr/>
        <p:txBody>
          <a:bodyPr/>
          <a:lstStyle/>
          <a:p>
            <a:pPr>
              <a:buNone/>
            </a:pPr>
            <a:r>
              <a:rPr lang="en-US" dirty="0" smtClean="0"/>
              <a:t>1.) Removal of 5 lottery points from that student’s allotment for the duration of a student’s time at Hampshire. Multiple violations stack, to the point that a student can have a net negative effect on a lottery group’s points. (No verbal warning</a:t>
            </a:r>
            <a:r>
              <a:rPr lang="en-US" dirty="0" smtClean="0"/>
              <a:t>)</a:t>
            </a:r>
          </a:p>
          <a:p>
            <a:pPr>
              <a:buNone/>
            </a:pPr>
            <a:r>
              <a:rPr lang="en-US" dirty="0" smtClean="0"/>
              <a:t>2.) Fine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1600200" y="5486399"/>
            <a:ext cx="7315200" cy="1120619"/>
          </a:xfrm>
        </p:spPr>
        <p:txBody>
          <a:bodyPr>
            <a:normAutofit/>
          </a:bodyPr>
          <a:lstStyle/>
          <a:p>
            <a:pPr algn="r"/>
            <a:r>
              <a:rPr lang="en-US" sz="2400" dirty="0" smtClean="0"/>
              <a:t>Agree with what someone just said? Let us know by snapping your fingers </a:t>
            </a:r>
          </a:p>
          <a:p>
            <a:endParaRPr lang="en-US" dirty="0" smtClean="0"/>
          </a:p>
          <a:p>
            <a:endParaRPr lang="en-US" dirty="0"/>
          </a:p>
        </p:txBody>
      </p:sp>
      <p:sp>
        <p:nvSpPr>
          <p:cNvPr id="5" name="Title 4"/>
          <p:cNvSpPr>
            <a:spLocks noGrp="1"/>
          </p:cNvSpPr>
          <p:nvPr>
            <p:ph type="title"/>
          </p:nvPr>
        </p:nvSpPr>
        <p:spPr/>
        <p:txBody>
          <a:bodyPr/>
          <a:lstStyle/>
          <a:p>
            <a:endParaRPr lang="en-US" dirty="0"/>
          </a:p>
        </p:txBody>
      </p:sp>
      <p:pic>
        <p:nvPicPr>
          <p:cNvPr id="4" name="Content Placeholder 3" descr="images.jpeg"/>
          <p:cNvPicPr>
            <a:picLocks noGrp="1" noChangeAspect="1"/>
          </p:cNvPicPr>
          <p:nvPr>
            <p:ph type="pic" idx="1"/>
          </p:nvPr>
        </p:nvPicPr>
        <p:blipFill>
          <a:blip r:embed="rId2"/>
          <a:srcRect l="-1072" r="-1072"/>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Let’s Craft the Ballot!</a:t>
            </a:r>
            <a:endParaRPr lang="en-US" dirty="0"/>
          </a:p>
        </p:txBody>
      </p:sp>
      <p:pic>
        <p:nvPicPr>
          <p:cNvPr id="4" name="Content Placeholder 3" descr="download.jpeg"/>
          <p:cNvPicPr>
            <a:picLocks noGrp="1" noChangeAspect="1"/>
          </p:cNvPicPr>
          <p:nvPr>
            <p:ph sz="quarter" idx="1"/>
          </p:nvPr>
        </p:nvPicPr>
        <p:blipFill>
          <a:blip r:embed="rId2"/>
          <a:srcRect l="-32961" r="-32961"/>
          <a:stretch>
            <a:fillRect/>
          </a:stretch>
        </p:blipFill>
        <p:spPr>
          <a:xfrm>
            <a:off x="389519" y="1600200"/>
            <a:ext cx="8153400" cy="4495800"/>
          </a:xfrm>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Autofit/>
          </a:bodyPr>
          <a:lstStyle/>
          <a:p>
            <a:r>
              <a:rPr lang="en-US" sz="2400" dirty="0" smtClean="0">
                <a:solidFill>
                  <a:schemeClr val="tx1"/>
                </a:solidFill>
                <a:latin typeface="Arial"/>
                <a:cs typeface="Arial"/>
              </a:rPr>
              <a:t>What actions should administration take if a student defiantly identifies that they plan to ignore smoking policy and refuses to acknowledge the developmental process of learning about community impact?</a:t>
            </a:r>
            <a:br>
              <a:rPr lang="en-US" sz="2400" dirty="0" smtClean="0">
                <a:solidFill>
                  <a:schemeClr val="tx1"/>
                </a:solidFill>
                <a:latin typeface="Arial"/>
                <a:cs typeface="Arial"/>
              </a:rPr>
            </a:br>
            <a:endParaRPr lang="en-US" sz="2400" dirty="0">
              <a:solidFill>
                <a:schemeClr val="tx1"/>
              </a:solidFill>
            </a:endParaRPr>
          </a:p>
        </p:txBody>
      </p:sp>
      <p:sp>
        <p:nvSpPr>
          <p:cNvPr id="6" name="Subtitle 5"/>
          <p:cNvSpPr>
            <a:spLocks noGrp="1"/>
          </p:cNvSpPr>
          <p:nvPr>
            <p:ph type="subTitle" idx="1"/>
          </p:nvPr>
        </p:nvSpPr>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p:txBody>
          <a:bodyPr>
            <a:noAutofit/>
          </a:bodyPr>
          <a:lstStyle/>
          <a:p>
            <a:pPr algn="r"/>
            <a:r>
              <a:rPr lang="en-US" sz="2400" dirty="0" smtClean="0"/>
              <a:t>Leave us a note or contact us at </a:t>
            </a:r>
            <a:r>
              <a:rPr lang="en-US" sz="2400" dirty="0" err="1" smtClean="0"/>
              <a:t>CoordBoard@hampshire.edu</a:t>
            </a:r>
            <a:endParaRPr lang="en-US" sz="2400" dirty="0"/>
          </a:p>
        </p:txBody>
      </p:sp>
      <p:sp>
        <p:nvSpPr>
          <p:cNvPr id="4" name="Title 3"/>
          <p:cNvSpPr>
            <a:spLocks noGrp="1"/>
          </p:cNvSpPr>
          <p:nvPr>
            <p:ph type="title"/>
          </p:nvPr>
        </p:nvSpPr>
        <p:spPr/>
        <p:txBody>
          <a:bodyPr/>
          <a:lstStyle/>
          <a:p>
            <a:r>
              <a:rPr lang="en-US" dirty="0" smtClean="0"/>
              <a:t>Questions? Comments? Concerns? Suggestions?</a:t>
            </a:r>
            <a:endParaRPr lang="en-US" dirty="0"/>
          </a:p>
        </p:txBody>
      </p:sp>
      <p:pic>
        <p:nvPicPr>
          <p:cNvPr id="7" name="Picture Placeholder 6" descr="Coordboardlogo.png"/>
          <p:cNvPicPr>
            <a:picLocks noGrp="1" noChangeAspect="1"/>
          </p:cNvPicPr>
          <p:nvPr>
            <p:ph type="pic" idx="1"/>
          </p:nvPr>
        </p:nvPicPr>
        <p:blipFill>
          <a:blip r:embed="rId2"/>
          <a:srcRect l="-32992" r="-32992"/>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latin typeface="Handwriting - Dakota"/>
                <a:cs typeface="Handwriting - Dakota"/>
              </a:rPr>
              <a:t>Ground Rules</a:t>
            </a:r>
            <a:endParaRPr lang="en-US" dirty="0">
              <a:latin typeface="Handwriting - Dakota"/>
              <a:cs typeface="Handwriting - Dakota"/>
            </a:endParaRPr>
          </a:p>
        </p:txBody>
      </p:sp>
      <p:sp>
        <p:nvSpPr>
          <p:cNvPr id="7" name="Content Placeholder 6"/>
          <p:cNvSpPr>
            <a:spLocks noGrp="1"/>
          </p:cNvSpPr>
          <p:nvPr>
            <p:ph sz="quarter" idx="1"/>
          </p:nvPr>
        </p:nvSpPr>
        <p:spPr>
          <a:xfrm>
            <a:off x="609600" y="1589567"/>
            <a:ext cx="7886468" cy="4914486"/>
          </a:xfrm>
        </p:spPr>
        <p:txBody>
          <a:bodyPr>
            <a:normAutofit fontScale="92500" lnSpcReduction="10000"/>
          </a:bodyPr>
          <a:lstStyle/>
          <a:p>
            <a:r>
              <a:rPr lang="en-US" dirty="0" smtClean="0"/>
              <a:t>Be concise</a:t>
            </a:r>
          </a:p>
          <a:p>
            <a:r>
              <a:rPr lang="en-US" dirty="0" smtClean="0"/>
              <a:t>Debate ideas, not people</a:t>
            </a:r>
          </a:p>
          <a:p>
            <a:r>
              <a:rPr lang="en-US" dirty="0" smtClean="0"/>
              <a:t>No</a:t>
            </a:r>
            <a:r>
              <a:rPr lang="en-US" dirty="0" smtClean="0"/>
              <a:t> referring </a:t>
            </a:r>
            <a:r>
              <a:rPr lang="en-US" dirty="0" smtClean="0"/>
              <a:t>to an individual, no names.</a:t>
            </a:r>
            <a:r>
              <a:rPr lang="en-US" dirty="0" smtClean="0"/>
              <a:t> </a:t>
            </a:r>
          </a:p>
          <a:p>
            <a:r>
              <a:rPr lang="en-US" dirty="0" smtClean="0"/>
              <a:t>Don’t get caught up in semantics</a:t>
            </a:r>
          </a:p>
          <a:p>
            <a:r>
              <a:rPr lang="en-US" dirty="0" smtClean="0"/>
              <a:t>Avoid anecdotes</a:t>
            </a:r>
          </a:p>
          <a:p>
            <a:endParaRPr lang="en-US" dirty="0" smtClean="0"/>
          </a:p>
          <a:p>
            <a:endParaRPr lang="en-US" dirty="0" smtClean="0"/>
          </a:p>
          <a:p>
            <a:endParaRPr lang="en-US" dirty="0" smtClean="0"/>
          </a:p>
          <a:p>
            <a:pPr algn="ctr">
              <a:buNone/>
            </a:pPr>
            <a:r>
              <a:rPr lang="en-US" dirty="0" smtClean="0"/>
              <a:t>Please, wait for recognition from the facilitator before speaking</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US"/>
          </a:p>
        </p:txBody>
      </p:sp>
      <p:sp>
        <p:nvSpPr>
          <p:cNvPr id="5" name="Subtitle 4"/>
          <p:cNvSpPr>
            <a:spLocks noGrp="1"/>
          </p:cNvSpPr>
          <p:nvPr>
            <p:ph type="subTitle" idx="1"/>
          </p:nvPr>
        </p:nvSpPr>
        <p:spPr/>
        <p:txBody>
          <a:bodyPr/>
          <a:lstStyle/>
          <a:p>
            <a:endParaRPr lang="en-US"/>
          </a:p>
        </p:txBody>
      </p:sp>
      <p:graphicFrame>
        <p:nvGraphicFramePr>
          <p:cNvPr id="6" name="Diagram 5"/>
          <p:cNvGraphicFramePr/>
          <p:nvPr/>
        </p:nvGraphicFramePr>
        <p:xfrm>
          <a:off x="2743200" y="-734749"/>
          <a:ext cx="6096000" cy="40640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nvGraphicFramePr>
        <p:xfrm>
          <a:off x="1012664" y="1973525"/>
          <a:ext cx="8055136" cy="5869091"/>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sp>
        <p:nvSpPr>
          <p:cNvPr id="8" name="Right Arrow 7"/>
          <p:cNvSpPr/>
          <p:nvPr/>
        </p:nvSpPr>
        <p:spPr>
          <a:xfrm rot="15287043">
            <a:off x="8002519" y="3691126"/>
            <a:ext cx="832160" cy="400451"/>
          </a:xfrm>
          <a:prstGeom prst="rightArrow">
            <a:avLst/>
          </a:prstGeom>
          <a:solidFill>
            <a:schemeClr val="bg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Explosion 1 8"/>
          <p:cNvSpPr/>
          <p:nvPr/>
        </p:nvSpPr>
        <p:spPr>
          <a:xfrm>
            <a:off x="83266" y="1819462"/>
            <a:ext cx="2659934" cy="2407694"/>
          </a:xfrm>
          <a:prstGeom prst="irregularSeal1">
            <a:avLst/>
          </a:prstGeom>
          <a:solidFill>
            <a:srgbClr val="FFFF00"/>
          </a:solidFill>
          <a:ln/>
        </p:spPr>
        <p:style>
          <a:lnRef idx="1">
            <a:schemeClr val="accent1"/>
          </a:lnRef>
          <a:fillRef idx="3">
            <a:schemeClr val="accent1"/>
          </a:fillRef>
          <a:effectRef idx="2">
            <a:schemeClr val="accent1"/>
          </a:effectRef>
          <a:fontRef idx="minor">
            <a:schemeClr val="lt1"/>
          </a:fontRef>
        </p:style>
      </p:sp>
      <p:sp>
        <p:nvSpPr>
          <p:cNvPr id="11" name="Bent Arrow 10"/>
          <p:cNvSpPr/>
          <p:nvPr/>
        </p:nvSpPr>
        <p:spPr>
          <a:xfrm>
            <a:off x="1527576" y="862911"/>
            <a:ext cx="813816" cy="868680"/>
          </a:xfrm>
          <a:prstGeom prst="ben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3" name="Down Arrow 12"/>
          <p:cNvSpPr/>
          <p:nvPr/>
        </p:nvSpPr>
        <p:spPr>
          <a:xfrm>
            <a:off x="1239838" y="3850041"/>
            <a:ext cx="287738" cy="377115"/>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360926" y="2498254"/>
            <a:ext cx="1757824" cy="830997"/>
          </a:xfrm>
          <a:prstGeom prst="rect">
            <a:avLst/>
          </a:prstGeom>
          <a:noFill/>
        </p:spPr>
        <p:txBody>
          <a:bodyPr wrap="square" rtlCol="0">
            <a:spAutoFit/>
          </a:bodyPr>
          <a:lstStyle/>
          <a:p>
            <a:pPr algn="ctr"/>
            <a:r>
              <a:rPr lang="en-US" sz="2400" b="1" dirty="0" smtClean="0">
                <a:solidFill>
                  <a:schemeClr val="bg1"/>
                </a:solidFill>
              </a:rPr>
              <a:t>Student Proposal</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type="body" idx="1"/>
          </p:nvPr>
        </p:nvSpPr>
        <p:spPr>
          <a:xfrm>
            <a:off x="1371600" y="2743200"/>
            <a:ext cx="7123113" cy="3863819"/>
          </a:xfrm>
        </p:spPr>
        <p:txBody>
          <a:bodyPr>
            <a:normAutofit/>
          </a:bodyPr>
          <a:lstStyle/>
          <a:p>
            <a:r>
              <a:rPr lang="en-US" dirty="0" smtClean="0"/>
              <a:t>“Smoking is prohibited in all campus building and within 25 feet of all buildings” </a:t>
            </a:r>
          </a:p>
          <a:p>
            <a:endParaRPr lang="en-US" dirty="0" smtClean="0"/>
          </a:p>
          <a:p>
            <a:r>
              <a:rPr lang="en-US" dirty="0" smtClean="0"/>
              <a:t>“Tampering with fire safety devices is a serious violation of Norms of Community living and is prohibited”</a:t>
            </a:r>
          </a:p>
          <a:p>
            <a:endParaRPr lang="en-US" dirty="0" smtClean="0"/>
          </a:p>
          <a:p>
            <a:r>
              <a:rPr lang="en-US" dirty="0" smtClean="0"/>
              <a:t>				                  -NSNS </a:t>
            </a:r>
            <a:endParaRPr lang="en-US" dirty="0"/>
          </a:p>
        </p:txBody>
      </p:sp>
      <p:sp>
        <p:nvSpPr>
          <p:cNvPr id="4" name="Title 3"/>
          <p:cNvSpPr>
            <a:spLocks noGrp="1"/>
          </p:cNvSpPr>
          <p:nvPr>
            <p:ph type="title"/>
          </p:nvPr>
        </p:nvSpPr>
        <p:spPr/>
        <p:txBody>
          <a:bodyPr/>
          <a:lstStyle/>
          <a:p>
            <a:r>
              <a:rPr lang="en-US" dirty="0" smtClean="0"/>
              <a:t>Hampshire’s Policies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4114800"/>
          </a:xfrm>
        </p:spPr>
        <p:txBody>
          <a:bodyPr>
            <a:normAutofit/>
          </a:bodyPr>
          <a:lstStyle/>
          <a:p>
            <a:r>
              <a:rPr lang="en-US" dirty="0" smtClean="0"/>
              <a:t>Hampshire College is responsible for providing smoke-free enclosed spaces for students and staff.</a:t>
            </a:r>
          </a:p>
          <a:p>
            <a:endParaRPr lang="en-US" dirty="0" smtClean="0"/>
          </a:p>
          <a:p>
            <a:r>
              <a:rPr lang="en-US" dirty="0" smtClean="0"/>
              <a:t>Smoking indoors at a college is prohibited.</a:t>
            </a:r>
          </a:p>
          <a:p>
            <a:endParaRPr lang="en-US" dirty="0" smtClean="0"/>
          </a:p>
          <a:p>
            <a:r>
              <a:rPr lang="en-US" dirty="0" smtClean="0"/>
              <a:t>Smoking is permitted in spaces open to the public. </a:t>
            </a:r>
          </a:p>
          <a:p>
            <a:endParaRPr lang="en-US" sz="2000" dirty="0" smtClean="0"/>
          </a:p>
          <a:p>
            <a:endParaRPr lang="en-US" sz="2000" dirty="0" smtClean="0"/>
          </a:p>
          <a:p>
            <a:endParaRPr lang="en-US" sz="2000" dirty="0"/>
          </a:p>
        </p:txBody>
      </p:sp>
      <p:sp>
        <p:nvSpPr>
          <p:cNvPr id="3" name="Title 2"/>
          <p:cNvSpPr>
            <a:spLocks noGrp="1"/>
          </p:cNvSpPr>
          <p:nvPr>
            <p:ph type="title"/>
          </p:nvPr>
        </p:nvSpPr>
        <p:spPr/>
        <p:txBody>
          <a:bodyPr/>
          <a:lstStyle/>
          <a:p>
            <a:r>
              <a:rPr lang="en-US" dirty="0" smtClean="0"/>
              <a:t>Massachusetts Law</a:t>
            </a:r>
            <a:r>
              <a:rPr lang="en-US" sz="2000" dirty="0" smtClean="0"/>
              <a:t> (Section 22)</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473771"/>
          </a:xfrm>
        </p:spPr>
        <p:txBody>
          <a:bodyPr>
            <a:normAutofit/>
          </a:bodyPr>
          <a:lstStyle/>
          <a:p>
            <a:pPr>
              <a:buClr>
                <a:schemeClr val="tx2"/>
              </a:buClr>
            </a:pPr>
            <a:r>
              <a:rPr lang="en-US" sz="4400" dirty="0" smtClean="0">
                <a:solidFill>
                  <a:srgbClr val="FF0000"/>
                </a:solidFill>
              </a:rPr>
              <a:t>76.2 % </a:t>
            </a:r>
            <a:r>
              <a:rPr lang="en-US" dirty="0" smtClean="0"/>
              <a:t>prefer to living in a smoke free environment (dorm/mod)</a:t>
            </a:r>
          </a:p>
          <a:p>
            <a:pPr>
              <a:buClr>
                <a:schemeClr val="tx2"/>
              </a:buClr>
            </a:pPr>
            <a:r>
              <a:rPr lang="en-US" sz="4400" dirty="0" smtClean="0">
                <a:solidFill>
                  <a:srgbClr val="FF0000"/>
                </a:solidFill>
              </a:rPr>
              <a:t>65.6% </a:t>
            </a:r>
            <a:r>
              <a:rPr lang="en-US" dirty="0" smtClean="0"/>
              <a:t>prefer to socialize in a smoke free environment</a:t>
            </a:r>
          </a:p>
          <a:p>
            <a:pPr>
              <a:buClr>
                <a:schemeClr val="tx2"/>
              </a:buClr>
              <a:buFont typeface="Arial"/>
              <a:buChar char="•"/>
            </a:pPr>
            <a:endParaRPr lang="en-US" dirty="0" smtClean="0"/>
          </a:p>
        </p:txBody>
      </p:sp>
      <p:sp>
        <p:nvSpPr>
          <p:cNvPr id="3" name="Title 2"/>
          <p:cNvSpPr>
            <a:spLocks noGrp="1"/>
          </p:cNvSpPr>
          <p:nvPr>
            <p:ph type="title"/>
          </p:nvPr>
        </p:nvSpPr>
        <p:spPr/>
        <p:txBody>
          <a:bodyPr/>
          <a:lstStyle/>
          <a:p>
            <a:r>
              <a:rPr lang="en-US" dirty="0" smtClean="0"/>
              <a:t>Hampshire’s Smoking Values</a:t>
            </a:r>
            <a:endParaRPr lang="en-US" dirty="0"/>
          </a:p>
        </p:txBody>
      </p:sp>
      <p:sp>
        <p:nvSpPr>
          <p:cNvPr id="4" name="TextBox 3"/>
          <p:cNvSpPr txBox="1"/>
          <p:nvPr/>
        </p:nvSpPr>
        <p:spPr>
          <a:xfrm>
            <a:off x="0" y="5474386"/>
            <a:ext cx="9144000" cy="1231106"/>
          </a:xfrm>
          <a:prstGeom prst="rect">
            <a:avLst/>
          </a:prstGeom>
          <a:noFill/>
        </p:spPr>
        <p:txBody>
          <a:bodyPr wrap="square" rtlCol="0">
            <a:spAutoFit/>
          </a:bodyPr>
          <a:lstStyle/>
          <a:p>
            <a:pPr algn="ctr"/>
            <a:r>
              <a:rPr lang="en-US" sz="2800" i="1" dirty="0" smtClean="0"/>
              <a:t>Overall</a:t>
            </a:r>
            <a:r>
              <a:rPr lang="en-US" sz="2800" dirty="0" smtClean="0"/>
              <a:t>, students were most concerned about the effects smoking on campus has on both </a:t>
            </a:r>
            <a:r>
              <a:rPr lang="en-US" sz="2800" dirty="0" smtClean="0">
                <a:solidFill>
                  <a:srgbClr val="FF0000"/>
                </a:solidFill>
              </a:rPr>
              <a:t>health and the environment.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r"/>
            <a:r>
              <a:rPr lang="en-US" dirty="0" smtClean="0"/>
              <a:t>A brief review</a:t>
            </a:r>
            <a:endParaRPr lang="en-US" dirty="0"/>
          </a:p>
        </p:txBody>
      </p:sp>
      <p:sp>
        <p:nvSpPr>
          <p:cNvPr id="7" name="Title 6"/>
          <p:cNvSpPr>
            <a:spLocks noGrp="1"/>
          </p:cNvSpPr>
          <p:nvPr>
            <p:ph type="title"/>
          </p:nvPr>
        </p:nvSpPr>
        <p:spPr/>
        <p:txBody>
          <a:bodyPr/>
          <a:lstStyle/>
          <a:p>
            <a:r>
              <a:rPr lang="en-US" smtClean="0"/>
              <a:t>Current Sanctions: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t>Proposed Sanctions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Smoking within 25ft of Building</a:t>
            </a:r>
            <a:endParaRPr lang="en-US" dirty="0"/>
          </a:p>
        </p:txBody>
      </p:sp>
      <p:sp>
        <p:nvSpPr>
          <p:cNvPr id="5" name="Content Placeholder 4"/>
          <p:cNvSpPr>
            <a:spLocks noGrp="1"/>
          </p:cNvSpPr>
          <p:nvPr>
            <p:ph sz="quarter" idx="1"/>
          </p:nvPr>
        </p:nvSpPr>
        <p:spPr/>
        <p:txBody>
          <a:bodyPr>
            <a:normAutofit/>
          </a:bodyPr>
          <a:lstStyle/>
          <a:p>
            <a:pPr>
              <a:buNone/>
            </a:pPr>
            <a:r>
              <a:rPr lang="en-US" dirty="0" smtClean="0"/>
              <a:t>1.) $20 fine with no verbal warning. Habitual violations of this policy (defined as 3+) shall result in further disciplinary action at the discretion of the dean of students. </a:t>
            </a:r>
          </a:p>
          <a:p>
            <a:pPr>
              <a:buNone/>
            </a:pPr>
            <a:endParaRPr lang="en-US" dirty="0" smtClean="0"/>
          </a:p>
          <a:p>
            <a:pPr>
              <a:buNone/>
            </a:pPr>
            <a:r>
              <a:rPr lang="en-US" dirty="0" smtClean="0"/>
              <a:t>2.) Removal of 1 housing lottery point. Multiple violations stack, to the point that a student can have a net negative effect on a lottery group’s points. (No verbal warning)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Exhibit">
      <a:dk1>
        <a:sysClr val="windowText" lastClr="000000"/>
      </a:dk1>
      <a:lt1>
        <a:sysClr val="window" lastClr="FFFFFF"/>
      </a:lt1>
      <a:dk2>
        <a:srgbClr val="1C3264"/>
      </a:dk2>
      <a:lt2>
        <a:srgbClr val="CCCCCC"/>
      </a:lt2>
      <a:accent1>
        <a:srgbClr val="3399FF"/>
      </a:accent1>
      <a:accent2>
        <a:srgbClr val="69FFFF"/>
      </a:accent2>
      <a:accent3>
        <a:srgbClr val="CCFF33"/>
      </a:accent3>
      <a:accent4>
        <a:srgbClr val="3333FF"/>
      </a:accent4>
      <a:accent5>
        <a:srgbClr val="9933FF"/>
      </a:accent5>
      <a:accent6>
        <a:srgbClr val="FF33FF"/>
      </a:accent6>
      <a:hlink>
        <a:srgbClr val="6699FF"/>
      </a:hlink>
      <a:folHlink>
        <a:srgbClr val="9999CC"/>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211</TotalTime>
  <Words>869</Words>
  <Application>Microsoft Macintosh PowerPoint</Application>
  <PresentationFormat>On-screen Show (4:3)</PresentationFormat>
  <Paragraphs>85</Paragraphs>
  <Slides>18</Slides>
  <Notes>3</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Median</vt:lpstr>
      <vt:lpstr>Slide 1</vt:lpstr>
      <vt:lpstr>Ground Rules</vt:lpstr>
      <vt:lpstr>Slide 3</vt:lpstr>
      <vt:lpstr>Hampshire’s Policies</vt:lpstr>
      <vt:lpstr>Massachusetts Law (Section 22)</vt:lpstr>
      <vt:lpstr>Hampshire’s Smoking Values</vt:lpstr>
      <vt:lpstr>Current Sanctions:</vt:lpstr>
      <vt:lpstr>Proposed Sanctions</vt:lpstr>
      <vt:lpstr>Smoking within 25ft of Building</vt:lpstr>
      <vt:lpstr>Smoking within 25 ft of Building</vt:lpstr>
      <vt:lpstr>Please remember to be concise and considerate</vt:lpstr>
      <vt:lpstr>Smoking Indoors</vt:lpstr>
      <vt:lpstr>Please be respectful of the time limit</vt:lpstr>
      <vt:lpstr>Tampering With Fire Detectors</vt:lpstr>
      <vt:lpstr>Slide 15</vt:lpstr>
      <vt:lpstr>Let’s Craft the Ballot!</vt:lpstr>
      <vt:lpstr>What actions should administration take if a student defiantly identifies that they plan to ignore smoking policy and refuses to acknowledge the developmental process of learning about community impact? </vt:lpstr>
      <vt:lpstr>Questions? Comments? Concerns? Suggestions?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 Dean</dc:creator>
  <cp:lastModifiedBy>Sam Dean</cp:lastModifiedBy>
  <cp:revision>4</cp:revision>
  <dcterms:created xsi:type="dcterms:W3CDTF">2014-01-28T08:26:22Z</dcterms:created>
  <dcterms:modified xsi:type="dcterms:W3CDTF">2014-01-28T09:32:35Z</dcterms:modified>
</cp:coreProperties>
</file>